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83" r:id="rId3"/>
    <p:sldId id="258" r:id="rId4"/>
    <p:sldId id="284" r:id="rId5"/>
    <p:sldId id="281" r:id="rId6"/>
    <p:sldId id="274" r:id="rId7"/>
    <p:sldId id="292" r:id="rId8"/>
    <p:sldId id="285" r:id="rId9"/>
    <p:sldId id="286" r:id="rId10"/>
    <p:sldId id="287" r:id="rId11"/>
    <p:sldId id="288" r:id="rId12"/>
    <p:sldId id="290" r:id="rId13"/>
    <p:sldId id="291" r:id="rId14"/>
    <p:sldId id="266" r:id="rId15"/>
  </p:sldIdLst>
  <p:sldSz cx="10693400" cy="7561263"/>
  <p:notesSz cx="6797675" cy="9926638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9"/>
    <a:srgbClr val="8D8C90"/>
    <a:srgbClr val="50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6008" autoAdjust="0"/>
    <p:restoredTop sz="94660"/>
  </p:normalViewPr>
  <p:slideViewPr>
    <p:cSldViewPr showGuides="1">
      <p:cViewPr>
        <p:scale>
          <a:sx n="100" d="100"/>
          <a:sy n="100" d="100"/>
        </p:scale>
        <p:origin x="-1332" y="-240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6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8D82-C105-434E-8CA4-176B58DBB2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ED2080-961B-4C73-83B5-2292C30B7C75}" type="pres">
      <dgm:prSet presAssocID="{F2518D82-C105-434E-8CA4-176B58DBB2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197D907-3DB0-436E-BACD-DE5DE2E91EE9}" type="presOf" srcId="{F2518D82-C105-434E-8CA4-176B58DBB2B8}" destId="{BBED2080-961B-4C73-83B5-2292C30B7C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518D82-C105-434E-8CA4-176B58DBB2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ABE83A-202F-4A2E-92BB-5E0C119126FC}">
      <dgm:prSet custT="1"/>
      <dgm:spPr/>
      <dgm:t>
        <a:bodyPr/>
        <a:lstStyle/>
        <a:p>
          <a:pPr algn="ctr" rtl="0"/>
          <a:r>
            <a:rPr lang="ru-RU" sz="4000" dirty="0" smtClean="0">
              <a:latin typeface="+mj-lt"/>
              <a:cs typeface="Times New Roman" pitchFamily="18" charset="0"/>
            </a:rPr>
            <a:t>Налоговые ставки по НДС </a:t>
          </a:r>
          <a:endParaRPr lang="ru-RU" sz="4000" dirty="0">
            <a:latin typeface="+mj-lt"/>
            <a:cs typeface="Times New Roman" pitchFamily="18" charset="0"/>
          </a:endParaRPr>
        </a:p>
      </dgm:t>
    </dgm:pt>
    <dgm:pt modelId="{DAC5F99F-1BA3-43A9-B89F-DB10BAB9CCC9}" type="parTrans" cxnId="{CA68F197-ECCC-4669-9041-249828E724E8}">
      <dgm:prSet/>
      <dgm:spPr/>
      <dgm:t>
        <a:bodyPr/>
        <a:lstStyle/>
        <a:p>
          <a:pPr algn="ctr"/>
          <a:endParaRPr lang="ru-RU"/>
        </a:p>
      </dgm:t>
    </dgm:pt>
    <dgm:pt modelId="{3EFAD6DB-9A3E-4EBF-A8CF-75280ABC5D7B}" type="sibTrans" cxnId="{CA68F197-ECCC-4669-9041-249828E724E8}">
      <dgm:prSet/>
      <dgm:spPr/>
      <dgm:t>
        <a:bodyPr/>
        <a:lstStyle/>
        <a:p>
          <a:pPr algn="ctr"/>
          <a:endParaRPr lang="ru-RU"/>
        </a:p>
      </dgm:t>
    </dgm:pt>
    <dgm:pt modelId="{BBED2080-961B-4C73-83B5-2292C30B7C75}" type="pres">
      <dgm:prSet presAssocID="{F2518D82-C105-434E-8CA4-176B58DBB2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EA89E1-A198-4B71-A788-EF32B994C20A}" type="pres">
      <dgm:prSet presAssocID="{6CABE83A-202F-4A2E-92BB-5E0C119126FC}" presName="parentText" presStyleLbl="node1" presStyleIdx="0" presStyleCnt="1" custLinFactNeighborX="-874" custLinFactNeighborY="117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3AF1F8-5D97-4D0A-A224-731D542232BD}" type="presOf" srcId="{F2518D82-C105-434E-8CA4-176B58DBB2B8}" destId="{BBED2080-961B-4C73-83B5-2292C30B7C75}" srcOrd="0" destOrd="0" presId="urn:microsoft.com/office/officeart/2005/8/layout/vList2"/>
    <dgm:cxn modelId="{D4B53E02-D968-4F98-97AE-2DD2CA5CD241}" type="presOf" srcId="{6CABE83A-202F-4A2E-92BB-5E0C119126FC}" destId="{94EA89E1-A198-4B71-A788-EF32B994C20A}" srcOrd="0" destOrd="0" presId="urn:microsoft.com/office/officeart/2005/8/layout/vList2"/>
    <dgm:cxn modelId="{CA68F197-ECCC-4669-9041-249828E724E8}" srcId="{F2518D82-C105-434E-8CA4-176B58DBB2B8}" destId="{6CABE83A-202F-4A2E-92BB-5E0C119126FC}" srcOrd="0" destOrd="0" parTransId="{DAC5F99F-1BA3-43A9-B89F-DB10BAB9CCC9}" sibTransId="{3EFAD6DB-9A3E-4EBF-A8CF-75280ABC5D7B}"/>
    <dgm:cxn modelId="{D89045B9-1858-4F7A-A45F-62FE4922CE38}" type="presParOf" srcId="{BBED2080-961B-4C73-83B5-2292C30B7C75}" destId="{94EA89E1-A198-4B71-A788-EF32B994C2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C41EB8-29DD-42D3-B57C-8130D00707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E838AE-6A0A-4E33-A96C-CE737F581EC5}">
      <dgm:prSet phldrT="[Текст]" custT="1"/>
      <dgm:spPr/>
      <dgm:t>
        <a:bodyPr/>
        <a:lstStyle/>
        <a:p>
          <a:pPr algn="ctr"/>
          <a:r>
            <a:rPr lang="ru-RU" sz="4000" b="1" dirty="0" smtClean="0"/>
            <a:t>Условия применения специальных налоговых ставок НДС</a:t>
          </a:r>
          <a:endParaRPr lang="ru-RU" sz="4000" b="1" dirty="0"/>
        </a:p>
      </dgm:t>
    </dgm:pt>
    <dgm:pt modelId="{6EE0C239-09DE-4FAA-826D-38995C336161}" type="parTrans" cxnId="{07F41B9A-6C54-4A4F-A836-1E01B5F70FE9}">
      <dgm:prSet/>
      <dgm:spPr/>
      <dgm:t>
        <a:bodyPr/>
        <a:lstStyle/>
        <a:p>
          <a:endParaRPr lang="ru-RU"/>
        </a:p>
      </dgm:t>
    </dgm:pt>
    <dgm:pt modelId="{711051F8-8D0F-4971-8447-FAC0B24C3BF1}" type="sibTrans" cxnId="{07F41B9A-6C54-4A4F-A836-1E01B5F70FE9}">
      <dgm:prSet/>
      <dgm:spPr/>
      <dgm:t>
        <a:bodyPr/>
        <a:lstStyle/>
        <a:p>
          <a:endParaRPr lang="ru-RU"/>
        </a:p>
      </dgm:t>
    </dgm:pt>
    <dgm:pt modelId="{8BABF778-5D08-41C8-8EE1-ED087503775E}" type="pres">
      <dgm:prSet presAssocID="{9DC41EB8-29DD-42D3-B57C-8130D00707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06A83D-11A2-4956-BC76-698D232691BB}" type="pres">
      <dgm:prSet presAssocID="{93E838AE-6A0A-4E33-A96C-CE737F581EC5}" presName="parentText" presStyleLbl="node1" presStyleIdx="0" presStyleCnt="1" custScaleY="411840" custLinFactY="-11954" custLinFactNeighborX="159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7B5A90-E9CC-4E22-A2D5-C4B73069DE73}" type="presOf" srcId="{93E838AE-6A0A-4E33-A96C-CE737F581EC5}" destId="{E706A83D-11A2-4956-BC76-698D232691BB}" srcOrd="0" destOrd="0" presId="urn:microsoft.com/office/officeart/2005/8/layout/vList2"/>
    <dgm:cxn modelId="{07F41B9A-6C54-4A4F-A836-1E01B5F70FE9}" srcId="{9DC41EB8-29DD-42D3-B57C-8130D0070798}" destId="{93E838AE-6A0A-4E33-A96C-CE737F581EC5}" srcOrd="0" destOrd="0" parTransId="{6EE0C239-09DE-4FAA-826D-38995C336161}" sibTransId="{711051F8-8D0F-4971-8447-FAC0B24C3BF1}"/>
    <dgm:cxn modelId="{B81B6CC0-EA25-49B2-9691-5255D4E902E2}" type="presOf" srcId="{9DC41EB8-29DD-42D3-B57C-8130D0070798}" destId="{8BABF778-5D08-41C8-8EE1-ED087503775E}" srcOrd="0" destOrd="0" presId="urn:microsoft.com/office/officeart/2005/8/layout/vList2"/>
    <dgm:cxn modelId="{078E5458-C4A6-4610-849F-8F98116B1482}" type="presParOf" srcId="{8BABF778-5D08-41C8-8EE1-ED087503775E}" destId="{E706A83D-11A2-4956-BC76-698D232691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A89E1-A198-4B71-A788-EF32B994C20A}">
      <dsp:nvSpPr>
        <dsp:cNvPr id="0" name=""/>
        <dsp:cNvSpPr/>
      </dsp:nvSpPr>
      <dsp:spPr>
        <a:xfrm>
          <a:off x="0" y="261"/>
          <a:ext cx="9137202" cy="851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+mj-lt"/>
              <a:cs typeface="Times New Roman" pitchFamily="18" charset="0"/>
            </a:rPr>
            <a:t>Налоговые ставки по НДС </a:t>
          </a:r>
          <a:endParaRPr lang="ru-RU" sz="4000" kern="1200" dirty="0">
            <a:latin typeface="+mj-lt"/>
            <a:cs typeface="Times New Roman" pitchFamily="18" charset="0"/>
          </a:endParaRPr>
        </a:p>
      </dsp:txBody>
      <dsp:txXfrm>
        <a:off x="41574" y="41835"/>
        <a:ext cx="9054054" cy="768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6A83D-11A2-4956-BC76-698D232691BB}">
      <dsp:nvSpPr>
        <dsp:cNvPr id="0" name=""/>
        <dsp:cNvSpPr/>
      </dsp:nvSpPr>
      <dsp:spPr>
        <a:xfrm>
          <a:off x="0" y="0"/>
          <a:ext cx="9000999" cy="1151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Условия применения специальных налоговых ставок НДС</a:t>
          </a:r>
          <a:endParaRPr lang="ru-RU" sz="4000" b="1" kern="1200" dirty="0"/>
        </a:p>
      </dsp:txBody>
      <dsp:txXfrm>
        <a:off x="56187" y="56187"/>
        <a:ext cx="8888625" cy="1038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0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2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39"/>
            <a:ext cx="108012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5" cy="72008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2" y="540271"/>
            <a:ext cx="8588251" cy="122413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2" y="1764295"/>
            <a:ext cx="8588251" cy="533183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0951"/>
            <a:ext cx="724718" cy="69662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043056" rtl="0" eaLnBrk="1" latinLnBrk="0" hangingPunct="1">
        <a:lnSpc>
          <a:spcPts val="5200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538" indent="0" algn="l" defTabSz="1043056" rtl="0" eaLnBrk="1" latinLnBrk="0" hangingPunct="1">
        <a:spcBef>
          <a:spcPct val="20000"/>
        </a:spcBef>
        <a:buFont typeface="+mj-lt"/>
        <a:buNone/>
        <a:defRPr sz="3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0" algn="l" defTabSz="1043056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3056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363" algn="just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0" algn="l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4068663"/>
            <a:ext cx="9089390" cy="1944216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Изменения по налогу на добавленную стоимость, вступающие в силу  с </a:t>
            </a:r>
            <a:r>
              <a:rPr lang="ru-RU" sz="3200" dirty="0" smtClean="0"/>
              <a:t>01.01.2025.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8006" y="6660951"/>
            <a:ext cx="7485380" cy="64807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2024 год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38388" y="2700511"/>
            <a:ext cx="5544616" cy="9361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УФНС России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Республике Хакасия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2026" y="552452"/>
            <a:ext cx="8580438" cy="106794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Применение налоговых вычетов по НДС по покупкам до 01.01.2025</a:t>
            </a:r>
            <a:endParaRPr lang="ru-RU" sz="36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936959"/>
              </p:ext>
            </p:extLst>
          </p:nvPr>
        </p:nvGraphicFramePr>
        <p:xfrm>
          <a:off x="5490716" y="3708623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" indent="457200" algn="just"/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/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Суммы "входного" НДС, которые до конца 2024 года налогоплательщики УСН с объектом налогообложения "доходы минус расходы" не отнесли к расходам при применении УСН:</a:t>
            </a:r>
          </a:p>
          <a:p>
            <a:pPr marL="289350" indent="-457200" algn="just">
              <a:buFont typeface="Wingdings" pitchFamily="2" charset="2"/>
              <a:buChar char="§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принять к вычету по правилам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гл. 21 НК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 - при условии, если налогоплательщик УСН, который обязан исчислять и уплачивать НДС в бюджет, принимает решение применять ставку 20%, 10%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(п.9 ст.8 Закона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176-ФЗ);</a:t>
            </a:r>
          </a:p>
          <a:p>
            <a:pPr marL="289350" indent="-457200" algn="just">
              <a:buFont typeface="Wingdings" pitchFamily="2" charset="2"/>
              <a:buChar char="§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вычету принять нельзя, если налогоплательщик УСН, который обязан исчислять и уплачивать НДС в бюджет, принимает решение применять ставку 5% и 7%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(п.10 ст. 87Закона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176-ФЗ).</a:t>
            </a:r>
          </a:p>
          <a:p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224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2026" y="552452"/>
            <a:ext cx="8580438" cy="106794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Восстановление «входного» НДС налогоплательщиками УСН</a:t>
            </a:r>
            <a:endParaRPr lang="ru-RU" sz="36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268218"/>
              </p:ext>
            </p:extLst>
          </p:nvPr>
        </p:nvGraphicFramePr>
        <p:xfrm>
          <a:off x="5490716" y="3708623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00" indent="457200" algn="just"/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10000"/>
              </a:lnSpc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изменении режима налогообложения НДС налогоплательщик УСН обязан восстановить ранее принятый к вычету "входной" НДС, а именно:</a:t>
            </a:r>
          </a:p>
          <a:p>
            <a:pPr marL="289350" indent="-4572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перехода со ставки НДС в размере 20% (10%) на специальные ставки НДС 5% (7%);</a:t>
            </a:r>
          </a:p>
          <a:p>
            <a:pPr marL="289350" indent="-4572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перехода с начала очередного года со ставки НДС в размере 20% (10%) на освобождение от НДС, если доход за истекший календарный год составил менее 60 млн рублей.</a:t>
            </a:r>
          </a:p>
          <a:p>
            <a:pPr marL="3600" indent="457200" algn="just">
              <a:lnSpc>
                <a:spcPct val="110000"/>
              </a:lnSpc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Восстановление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 означает, что "входной" НДС, ранее принятый к вычету, подлежит уплате в бюджет в составе общей суммы налога по декларации. Восстановление НДС осуществляется только в отношении тех товаров (работ, услуг), которые используются для операций, облагаемых по ставке НДС 5% или 7%, или для операций, освобождаемых от НДС.</a:t>
            </a:r>
          </a:p>
          <a:p>
            <a:pPr marL="3600" indent="457200" algn="just">
              <a:lnSpc>
                <a:spcPct val="110000"/>
              </a:lnSpc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Восстановление сумм НДС производится в первом налоговом периоде, в котором применяется ставка НДС 5% или 7%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п.п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 п. 3 ст. 170 НК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РФ), или в последнем налоговом периоде (в 4 квартале) до начала применения освобождения от НДС в соответствии со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145 НК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(п.8 ст. 145 НК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РФ).</a:t>
            </a:r>
          </a:p>
          <a:p>
            <a:pPr marL="3600" indent="457200" algn="just">
              <a:lnSpc>
                <a:spcPct val="110000"/>
              </a:lnSpc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Восстановление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уплате в бюджет сумм входного НДС, ранее принятого к вычету по приобретенным основным средствам, производится пропорционально остаточной стоимости такого основного средства.</a:t>
            </a:r>
          </a:p>
          <a:p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02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2026" y="552452"/>
            <a:ext cx="8580438" cy="106794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Форма налоговой отчетности по НДС в 2025 г.</a:t>
            </a:r>
            <a:endParaRPr lang="ru-RU" sz="36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631960"/>
              </p:ext>
            </p:extLst>
          </p:nvPr>
        </p:nvGraphicFramePr>
        <p:xfrm>
          <a:off x="5490716" y="3708623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465365"/>
          </a:xfrm>
        </p:spPr>
        <p:txBody>
          <a:bodyPr>
            <a:normAutofit/>
          </a:bodyPr>
          <a:lstStyle/>
          <a:p>
            <a:pPr marL="3600" indent="457200" algn="just"/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ФНС России подготовила проект приказа, которым предусмотрена новая форма, формат и порядок заполнения декларации по НДС. (Приказ ФНС России от 29.10.2014 № ММВ-7-3/558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которым утверждена действующая форма будет признан утратившим силу).</a:t>
            </a:r>
          </a:p>
          <a:p>
            <a:pPr marL="3600" indent="457200" algn="just">
              <a:lnSpc>
                <a:spcPct val="110000"/>
              </a:lnSpc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Новая форма декларации по НДС, как и действующая, включает 12 разделов. Основные изменения заключаются в добавлении в раздел 3 декларации «Расчет суммы налога, подлежащей уплате в бюджет по операциям, облагаемым по налоговым ставкам, предусмотренным п. 1-4, 8 ст. 164, п. 3 ст. 174.3 НК РФ» новых строк:</a:t>
            </a:r>
          </a:p>
          <a:p>
            <a:pPr marL="289350" indent="-28575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021 и 022 – для отражения налоговой базы по ставкам 5% и 7% соответственно;</a:t>
            </a:r>
          </a:p>
          <a:p>
            <a:pPr marL="289350" indent="-28575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033 и 034 – для отражения налоговой базы, рассчитанной с применением расчетных ставок 7/107 и 5/105.</a:t>
            </a:r>
          </a:p>
          <a:p>
            <a:pPr marL="3600" indent="457200" algn="just">
              <a:lnSpc>
                <a:spcPct val="110000"/>
              </a:lnSpc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в этот раздел добавляются строки 031 и 032 для отражения налоговой базы, рассчитанной по ставкам 16,67 и 9,09 при реализации гражданам России товаров из ЕАЭС через электронное площадки налоговыми агентами – российскими организациями и ИП, реализующим товары организаций и ИП из ЕАЭС, на основании договоров комиссии, агентских договоров, договоров поручения.</a:t>
            </a:r>
          </a:p>
          <a:p>
            <a:pPr marL="3600" indent="457200" algn="just"/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Соответствующие строки добавили также в раздел 9 «Сведения из книги продаж об операциях, отраженных за истекший налоговый период» и в приложении 1 к разделу 9 «Сведения из дополнительных листов книги продаж» декларации по НДС.</a:t>
            </a:r>
            <a:endParaRPr lang="ru-RU" sz="1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23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2026" y="552452"/>
            <a:ext cx="8580438" cy="106794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Порядок и сроки представления налоговой декларации по НДС</a:t>
            </a:r>
            <a:endParaRPr lang="ru-RU" sz="36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583612"/>
              </p:ext>
            </p:extLst>
          </p:nvPr>
        </p:nvGraphicFramePr>
        <p:xfrm>
          <a:off x="5490716" y="3708623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465365"/>
          </a:xfrm>
        </p:spPr>
        <p:txBody>
          <a:bodyPr>
            <a:normAutofit/>
          </a:bodyPr>
          <a:lstStyle/>
          <a:p>
            <a:pPr marL="3600" indent="457200" algn="just"/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Декларация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НДС представляется налогоплательщиком в налоговый орган исключительно в электронном виде по телекоммуникационным каналам связи через оператора ЭДО. </a:t>
            </a:r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представления декларации по НДС -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позднее 25 числа месяца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следующего за истекшим кварталом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уплачивается равными долями в течение трех месяцев до 28 числа каждого месяца, следующего за истекшим кварталом.</a:t>
            </a:r>
          </a:p>
        </p:txBody>
      </p:sp>
    </p:spTree>
    <p:extLst>
      <p:ext uri="{BB962C8B-B14F-4D97-AF65-F5344CB8AC3E}">
        <p14:creationId xmlns:p14="http://schemas.microsoft.com/office/powerpoint/2010/main" val="2162148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2628503"/>
            <a:ext cx="8561139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10596" y="5940871"/>
            <a:ext cx="4248472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355" y="5940871"/>
            <a:ext cx="7056784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800" b="1" u="sng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okknds.r1900@tax.gov.ru</a:t>
            </a:r>
            <a:endParaRPr kumimoji="0" lang="ru-RU" sz="2800" b="1" i="0" u="sng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791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86458" y="2124447"/>
            <a:ext cx="9070159" cy="4777672"/>
          </a:xfrm>
        </p:spPr>
        <p:txBody>
          <a:bodyPr>
            <a:normAutofit fontScale="77500" lnSpcReduction="20000"/>
          </a:bodyPr>
          <a:lstStyle/>
          <a:p>
            <a:pPr marL="36000" indent="457200" algn="just">
              <a:lnSpc>
                <a:spcPct val="120000"/>
              </a:lnSpc>
              <a:spcBef>
                <a:spcPts val="432"/>
              </a:spcBef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Согласно изменениям, внесенным Федеральным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законом от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12.07.2024 N 176-ФЗ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главы 21 и 26.2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НК РФ, с 1 января 2025 года все налогоплательщики, применяющие УСН (как ИП, так и организации), признаются налогоплательщиками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НДС.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indent="457200" algn="just">
              <a:lnSpc>
                <a:spcPct val="120000"/>
              </a:lnSpc>
              <a:spcBef>
                <a:spcPts val="432"/>
              </a:spcBef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этом если доходы налогоплательщика УСН за 2024 год не превысили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то с 01.01.2025 обязанность по исчислению и уплате НДС в бюджет у него не возникает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(п.1 ст. 145 НК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РФ).</a:t>
            </a:r>
          </a:p>
          <a:p>
            <a:pPr marL="36000" indent="457200" algn="just">
              <a:lnSpc>
                <a:spcPct val="120000"/>
              </a:lnSpc>
              <a:spcBef>
                <a:spcPts val="432"/>
              </a:spcBef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Уведомления об освобождении от уплаты НДС представлять в налоговый орган не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надо.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налогоплательщиков УСН, освобожденных от исчисления и уплаты НДС в бюджет, отсутствует обязанность представлять декларацию по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indent="457200" algn="just">
              <a:lnSpc>
                <a:spcPct val="120000"/>
              </a:lnSpc>
              <a:spcBef>
                <a:spcPts val="432"/>
              </a:spcBef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Налогоплательщики, применяющие УСН и использующие в 2025 г. освобождение от обязанностей плательщика НДС, будут обязаны  выставлять счета-фактуры с пометкой «Без налога «НДС» при осуществлении операций, которые подлежат налогообложению НДС (п. 5 ст. 168 НК РФ), вести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книгу продаж, в которой следует регистрировать все выставляемые в адрес покупателей счета-фактуры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(п.п.1, 3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 ведения книги продаж, применяемой при расчетах по налогу на добавленную стоимость, утвержденных Постановлением Правительства РФ от 26.12.2011 N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1137.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Поскольку суммы НДС в указанных счетах-фактурах не выделяются, итоговые суммы продаж следует отражать в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графе 19 книги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продаж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«ч» п. 7 Правил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ведения книги продаж).</a:t>
            </a:r>
          </a:p>
          <a:p>
            <a:pPr marL="36000" indent="457200" algn="just">
              <a:lnSpc>
                <a:spcPct val="120000"/>
              </a:lnSpc>
              <a:spcBef>
                <a:spcPts val="432"/>
              </a:spcBef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Обязанности по ведению книги покупок у названных налогоплательщиков не возникает, в связи с тем что лица, освобожденные от НДС в соответствии со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145 НК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РФ, не вправе применять вычеты по НДС, тогда как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книга покупок ведется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налогоплательщиками в целях определения суммы НДС, предъявляемой к вычету (возмещению) </a:t>
            </a:r>
          </a:p>
          <a:p>
            <a:pPr indent="457200" algn="just"/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41037" y="540271"/>
            <a:ext cx="9215985" cy="1584176"/>
            <a:chOff x="-37062" y="-2628029"/>
            <a:chExt cx="9215985" cy="119925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1721" y="-2628029"/>
              <a:ext cx="9137202" cy="119925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sz="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-37062" y="-2569486"/>
              <a:ext cx="9020116" cy="1082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pPr lvl="0" algn="ctr" defTabSz="2222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dirty="0" smtClean="0">
                  <a:latin typeface="+mj-lt"/>
                  <a:cs typeface="Times New Roman" panose="02020603050405020304" pitchFamily="18" charset="0"/>
                </a:rPr>
                <a:t>Обязанность у налогоплательщиков УСН исчислять и уплачивать НДС в бюджет</a:t>
              </a:r>
              <a:endParaRPr lang="ru-RU" sz="3600" kern="1200" dirty="0">
                <a:latin typeface="+mj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939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02136691"/>
              </p:ext>
            </p:extLst>
          </p:nvPr>
        </p:nvGraphicFramePr>
        <p:xfrm>
          <a:off x="962026" y="552451"/>
          <a:ext cx="9137202" cy="1211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738188" y="468263"/>
            <a:ext cx="9065195" cy="6627863"/>
          </a:xfrm>
        </p:spPr>
        <p:txBody>
          <a:bodyPr>
            <a:normAutofit/>
          </a:bodyPr>
          <a:lstStyle/>
          <a:p>
            <a:pPr marL="180000" indent="457200" algn="just"/>
            <a:endParaRPr lang="en-US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indent="457200" algn="just"/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Освобождение от НДС не касается случаев, когда:</a:t>
            </a:r>
          </a:p>
          <a:p>
            <a:pPr marL="36000" indent="457200" algn="just">
              <a:buFont typeface="Wingdings" pitchFamily="2" charset="2"/>
              <a:buChar char="§"/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налогоплательщик УСН должен выступить налоговым агентом по НДС;</a:t>
            </a:r>
          </a:p>
          <a:p>
            <a:pPr marL="36000" indent="457200" algn="just">
              <a:buFont typeface="Wingdings" pitchFamily="2" charset="2"/>
              <a:buChar char="§"/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налогоплательщик УСН должен уплатить НДС при ввозе товаров на территорию Российской Федерации как из стран ЕАЭС, так и из третьих стран.</a:t>
            </a:r>
          </a:p>
          <a:p>
            <a:pPr marL="180000" indent="457200" algn="just"/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за 2024 год будут меньше 60 млн рублей и при этом в течение 2025 года сумма доходов превысит 60 млн рублей, но не превысит 450 млн рублей, то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начиная с 1-го числа месяца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следующего за месяцем превышения 60 млн рублей, налогоплательщик УСН обязан исчислять и уплачивать НДС в бюджет.</a:t>
            </a:r>
          </a:p>
          <a:p>
            <a:pPr marL="36000" indent="457200" algn="just"/>
            <a:endParaRPr lang="en-US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у применяющих УСН организаций,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созданных в 2025 году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или у физических лиц, получивших в 2025 году статус ИП, не превышают в 2025 году 60 млн рублей, обязанность по исчислению и уплате НДС в бюджет в 2025 году у таких организаций и ИП не возникает.</a:t>
            </a:r>
          </a:p>
          <a:p>
            <a:pPr marL="36000" indent="457200" algn="just"/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доходы у применяющих УСН организаций, созданных в 2025 году, или у физических лиц, получивших в 2025 году статус ИП, превысили в 2025 году 60 млн рублей, но не превысили 450 млн рублей, то начиная с 1-го числа месяца, следующего за месяцем превышения 60 млн рублей, налогоплательщик УСН обязан исчислять и уплачивать НДС в бюджет.</a:t>
            </a:r>
          </a:p>
          <a:p>
            <a:pPr marL="180000" indent="457200" algn="just"/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07464994"/>
              </p:ext>
            </p:extLst>
          </p:nvPr>
        </p:nvGraphicFramePr>
        <p:xfrm>
          <a:off x="962026" y="552451"/>
          <a:ext cx="9137202" cy="851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954212" y="1620391"/>
            <a:ext cx="8705155" cy="5324475"/>
          </a:xfrm>
        </p:spPr>
        <p:txBody>
          <a:bodyPr>
            <a:normAutofit lnSpcReduction="10000"/>
          </a:bodyPr>
          <a:lstStyle/>
          <a:p>
            <a:pPr marL="360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60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Налогоплательщик УСН, у которого возникла обязанность исчислять и уплачивать НДС в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бюджет:</a:t>
            </a:r>
          </a:p>
          <a:p>
            <a:pPr marL="321750" indent="-285750" algn="just">
              <a:buFont typeface="Wingdings" pitchFamily="2" charset="2"/>
              <a:buChar char="§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вправе применять общеустановленные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ставки НДС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%, 10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%;</a:t>
            </a:r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1750" indent="-285750" algn="just">
              <a:buFont typeface="Wingdings" pitchFamily="2" charset="2"/>
              <a:buChar char="§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выбрать одну из специальных ставок 5% или 7%.</a:t>
            </a:r>
          </a:p>
          <a:p>
            <a:pPr marL="3600" indent="457200" algn="just"/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Уведомлять отдельно налоговый орган о выборе ставки НДС не требуется. Налоговый орган узнает о применяемой налогоплательщиком УСН ставке НДС из представленной таким налогоплательщиком налоговой декларации по НДС.</a:t>
            </a:r>
          </a:p>
          <a:p>
            <a:pPr marL="36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Выбранная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ставка НДС должна применяться ко всем операциям, являющимся объектом налогообложения НДС. Не допускается применение разных налоговых ставок в зависимости от того, кто является покупателем (приобретателем) соответствующих товаров (работ, услуг)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(п.7 ст. 164 НК РФ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/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выборе одной из специальных ставок НДС, при осуществлении отдельных операций, которые облагаются по ставке 0%, налогоплательщики УСН вправе также применять эту ставку. К таким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операциям относятся: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экспорт товаров, международная перевозка, транспортно-экспедиционные услуги при организации международной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перевозки, реализация товаров дипломатическим представительствам и международным организациям (п.п.1-1.2, 2.1-3.1, 7 и 11 п. 1 ст. 164 НК РФ (п.9 ст. 164 НК РФ)).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1800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60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989496"/>
              </p:ext>
            </p:extLst>
          </p:nvPr>
        </p:nvGraphicFramePr>
        <p:xfrm>
          <a:off x="738188" y="324248"/>
          <a:ext cx="9000999" cy="1152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70235" y="1498065"/>
            <a:ext cx="8497465" cy="5283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Специальные (пониженные) ставки НДС применяют в следующих случаях: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Ставка 5 % - если сумма доходов за предыдущий год составила от 60 млн. до 250 млн. рублей;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Ставка 7 % - если сумма доходов за предыдущий год составила от 250 млн. до 450 млн. рублей.</a:t>
            </a:r>
          </a:p>
          <a:p>
            <a:pPr indent="450000" algn="just"/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indent="457200" algn="just">
              <a:spcBef>
                <a:spcPts val="432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Ставки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НДС 5% и 7% надо применять не менее 12 последовательных кварталов - начиная с периода, за который представлена декларация по НДС с такой ставкой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000" indent="457200" algn="just">
              <a:spcBef>
                <a:spcPts val="432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Досрочное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прекращение применения указанных ставок НДС возможно только, если налогоплательщик УСН утратит право на их применение (если доходы за год превысят 450 млн рублей) или с нового года получит автоматически освобождение от уплаты НДС (если доходы за предыдущий год будут менее 60 млн рублей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6000" indent="457200" algn="just">
              <a:spcBef>
                <a:spcPts val="432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Ставки 5% и 7 % не применяются: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ввозе товаров на территорию РФ, в том числе из стран ЕАЭС;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исчислении НДС налогоплательщиком УСН - покупателем в качестве налогового агента.</a:t>
            </a:r>
          </a:p>
          <a:p>
            <a:pPr marL="36000" indent="457200" algn="just">
              <a:spcBef>
                <a:spcPts val="432"/>
              </a:spcBef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1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2026" y="552452"/>
            <a:ext cx="8580438" cy="106794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/>
              <a:t>Применение расчетных ставок НДС</a:t>
            </a:r>
            <a:endParaRPr lang="ru-RU" sz="36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694139"/>
              </p:ext>
            </p:extLst>
          </p:nvPr>
        </p:nvGraphicFramePr>
        <p:xfrm>
          <a:off x="5490716" y="3708623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" indent="457200" algn="just"/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ряде случае применяются расчетные ставки НДС. Установлены следующие расчетные ставки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 (п.4 ст. 164 НК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indent="-457200" algn="just">
              <a:buFont typeface="Wingdings" pitchFamily="2" charset="2"/>
              <a:buChar char="§"/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налогоплательщика УСН, который обязан исчислять и уплачивать НДС в бюджет, выбравшего применение общеустановленных ставок НДС, применяются расчетные ставки НДС: 20/120, 10/110.</a:t>
            </a:r>
          </a:p>
          <a:p>
            <a:pPr marL="289350" indent="-457200" algn="just">
              <a:buFont typeface="Wingdings" pitchFamily="2" charset="2"/>
              <a:buChar char="§"/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налогоплательщика УСН, который обязан исчислять и уплачивать НДС в бюджет, выбравшего применение специальных ставок НДС, применяются расчетные ставки НДС: 5/105, 7/107.</a:t>
            </a:r>
          </a:p>
          <a:p>
            <a:pPr marL="3600" indent="457200" algn="just"/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Расчетная ставка НДС применяется, например, при получении авансов. В этих случаях стоимость товаров (работ, услуг) уже сформирована с НДС. Поэтому для исчисления НДС достаточно применить к стоимости товара с учетом НДС расчетную ставку.</a:t>
            </a:r>
          </a:p>
          <a:p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1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2026" y="552452"/>
            <a:ext cx="8580438" cy="128396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Момент возникновения обязанности по исчислению суммы </a:t>
            </a:r>
            <a:r>
              <a:rPr lang="ru-RU" sz="3600" dirty="0"/>
              <a:t>НДС</a:t>
            </a:r>
            <a:br>
              <a:rPr lang="ru-RU" sz="3600" dirty="0"/>
            </a:br>
            <a:endParaRPr lang="ru-RU" sz="36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167699"/>
              </p:ext>
            </p:extLst>
          </p:nvPr>
        </p:nvGraphicFramePr>
        <p:xfrm>
          <a:off x="5490716" y="3708623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" indent="457200" algn="just"/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/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167 НК РФ,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моментом определения налоговой базы по НДС является наиболее ранняя из следующих дат:</a:t>
            </a:r>
          </a:p>
          <a:p>
            <a:pPr marL="3600" indent="457200" algn="just"/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отгрузки (передачи) товаров (работ, услуг);</a:t>
            </a:r>
          </a:p>
          <a:p>
            <a:pPr marL="3600" indent="457200" algn="just"/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оплаты (аванс) в счет предстоящих поставок товаров (работ, услуг).</a:t>
            </a:r>
          </a:p>
          <a:p>
            <a:pPr marL="3600" indent="457200" algn="just"/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налогоплательщик УСН, который обязан исчислять и уплачивать НДС в бюджет, до даты отгрузки получит аванс, то НДС следует исчислить как при получении аванса, так и при последующей отгрузке товаров (работ, услуг) в счет аванса.</a:t>
            </a:r>
          </a:p>
          <a:p>
            <a:pPr marL="3600" indent="457200" algn="just"/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Налоговая база при получении аванса определяется с суммы полученного аванса - то есть с суммы, включающей в себя НДС. Поэтому если такой налогоплательщик УСН применяет специальные ставки, то для исчисления НДС применяется соответствующая применяемой ставке расчетная ставка НДС. Так, ставке 5% соответствует расчетная ставка - 5/105, ставке 7% - 7/107.</a:t>
            </a:r>
          </a:p>
          <a:p>
            <a:pPr marL="3600" indent="457200" algn="just"/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не было двойного налогообложения, ранее исчисленный с аванса НДС принимается к вычету в момент исчисления НДС с отгрузки.</a:t>
            </a:r>
          </a:p>
          <a:p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42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2026" y="552452"/>
            <a:ext cx="8580438" cy="106794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Исчисление НДС по длящимся договорам, заключенным до 01.01.2025</a:t>
            </a:r>
            <a:endParaRPr lang="ru-RU" sz="36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065666"/>
              </p:ext>
            </p:extLst>
          </p:nvPr>
        </p:nvGraphicFramePr>
        <p:xfrm>
          <a:off x="5490716" y="3708623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" indent="457200" algn="just"/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/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покупатель перечислит продавцу - налогоплательщику УСН аванс до 01.01.2025, а поставка товара (выполнение работ, оказание услуг) будет после 01.01.2025 - НДС с аванса, полученного в 2024 году, не исчисляется.</a:t>
            </a:r>
          </a:p>
          <a:p>
            <a:pPr marL="3600" indent="457200" algn="just"/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 указанном случае покупатель не согласится внести изменения в договор и доплатить продавцу сумму НДС, то при реализации (отгрузке) товаров (работ, услуг) в 2025 году необходимо исходить из того, что цена договора включает в себя НДС. Его сумму можно определить, применив расчетную ставку в размере 5/105 или 7/107 (при применении специальной ставки НДС), либо 20/120, 10/110 (при применении общеустановленных ставок НДС).</a:t>
            </a:r>
          </a:p>
          <a:p>
            <a:pPr marL="3600" indent="457200" algn="just"/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Сумма НДС, определенная налогоплательщиком УСН расчетным методом, уменьшает сумму доходов, учитываемых по этой операции для целей УСН.</a:t>
            </a:r>
          </a:p>
          <a:p>
            <a:pPr marL="3600" indent="457200" algn="just"/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2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2026" y="552452"/>
            <a:ext cx="8580438" cy="106794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Применение налоговых вычетов по НДС, налогоплательщиками УСН</a:t>
            </a:r>
            <a:endParaRPr lang="ru-RU" sz="36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770872"/>
              </p:ext>
            </p:extLst>
          </p:nvPr>
        </p:nvGraphicFramePr>
        <p:xfrm>
          <a:off x="5490716" y="3708623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54212" y="1620391"/>
            <a:ext cx="8561139" cy="5688632"/>
          </a:xfrm>
        </p:spPr>
        <p:txBody>
          <a:bodyPr>
            <a:normAutofit fontScale="62500" lnSpcReduction="20000"/>
          </a:bodyPr>
          <a:lstStyle/>
          <a:p>
            <a:pPr marL="3600" indent="457200" algn="just"/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spcBef>
                <a:spcPts val="432"/>
              </a:spcBef>
            </a:pPr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 налогоплательщик УСН, который обязан исчислять и уплачивать НДС в бюджет, вправе заявить к вычету следующий НДС:</a:t>
            </a:r>
          </a:p>
          <a:p>
            <a:pPr marL="3600" indent="457200" algn="just">
              <a:spcBef>
                <a:spcPts val="432"/>
              </a:spcBef>
            </a:pPr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Исчисленный самим плательщиком УСН при получении авансов или при отгрузке.</a:t>
            </a:r>
          </a:p>
          <a:p>
            <a:pPr marL="3600" indent="457200" algn="just">
              <a:spcBef>
                <a:spcPts val="432"/>
              </a:spcBef>
            </a:pPr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Исчисленный НДС можно заявить к вычету в следующих случаях:</a:t>
            </a:r>
          </a:p>
          <a:p>
            <a:pPr marL="3600" indent="457200" algn="just">
              <a:spcBef>
                <a:spcPts val="432"/>
              </a:spcBef>
            </a:pPr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-&gt; при отгрузке в счет авансов;</a:t>
            </a:r>
          </a:p>
          <a:p>
            <a:pPr marL="3600" indent="457200" algn="just">
              <a:spcBef>
                <a:spcPts val="432"/>
              </a:spcBef>
            </a:pPr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-&gt; при возврате авансов и расторжении (изменении условий) договора;</a:t>
            </a:r>
          </a:p>
          <a:p>
            <a:pPr marL="3600" indent="457200" algn="just">
              <a:spcBef>
                <a:spcPts val="432"/>
              </a:spcBef>
            </a:pPr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-&gt; при возврате покупателем товаров или отказа от товаров (работ, услуг);</a:t>
            </a:r>
          </a:p>
          <a:p>
            <a:pPr marL="3600" indent="457200" algn="just">
              <a:spcBef>
                <a:spcPts val="432"/>
              </a:spcBef>
            </a:pPr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-&gt; при изменении цены отгруженных товаров (работ, услуг) в сторону уменьшения.</a:t>
            </a:r>
          </a:p>
          <a:p>
            <a:pPr marL="3600" indent="457200" algn="just">
              <a:spcBef>
                <a:spcPts val="432"/>
              </a:spcBef>
            </a:pPr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Вычет исчисленного НДС вправе заявить как налогоплательщик УСН, применяющий общую ставку 20 (10)%, так и применяющий специальные ставки 5 (7)%.</a:t>
            </a: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указанных случаях в книге покупок регистрируются авансовые счета-фактуры, либо корректировочные счета-фактуры (при возврате или отказе от товаров, работ, услуг). </a:t>
            </a: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Предъявленный НДС при покупках, при ввозе товаров в РФ и (или) при перечислении авансов продавцу за будущие покупки ("входной" НДС).</a:t>
            </a: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вычет "входного" НДС вправе заявить к вычету налогоплательщик УСН, применяющий общеустановленную ставку НДС 20% (10%).</a:t>
            </a: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 на вычет "входного" НДС у налогоплательщика УСН, применяющего специальную ставку НДС 5% или 7%, или у налогоплательщика УСН, применяющего освобождение от уплаты НДС, отсутствует. В этом случае "входной" НДС включается в стоимость покупок и учитывается в расходах для УСН по мере учета в расходах стоимости покупок.</a:t>
            </a: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r>
              <a:rPr lang="ru-RU" sz="21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557400"/>
      </p:ext>
    </p:extLst>
  </p:cSld>
  <p:clrMapOvr>
    <a:masterClrMapping/>
  </p:clrMapOvr>
</p:sld>
</file>

<file path=ppt/theme/theme1.xml><?xml version="1.0" encoding="utf-8"?>
<a:theme xmlns:a="http://schemas.openxmlformats.org/drawingml/2006/main" name="Переход с ЕНВД на иные системы налогообложен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Переход с ЕНВД на иные системы налогообложения</Template>
  <TotalTime>3978</TotalTime>
  <Words>2285</Words>
  <Application>Microsoft Office PowerPoint</Application>
  <PresentationFormat>Произвольный</PresentationFormat>
  <Paragraphs>120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Переход с ЕНВД на иные системы налогообложения</vt:lpstr>
      <vt:lpstr>Изменения по налогу на добавленную стоимость, вступающие в силу  с 01.01.2025.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Применение расчетных ставок НДС</vt:lpstr>
      <vt:lpstr> Момент возникновения обязанности по исчислению суммы НДС </vt:lpstr>
      <vt:lpstr>Исчисление НДС по длящимся договорам, заключенным до 01.01.2025</vt:lpstr>
      <vt:lpstr>Применение налоговых вычетов по НДС, налогоплательщиками УСН</vt:lpstr>
      <vt:lpstr>Применение налоговых вычетов по НДС по покупкам до 01.01.2025</vt:lpstr>
      <vt:lpstr>Восстановление «входного» НДС налогоплательщиками УСН</vt:lpstr>
      <vt:lpstr>Форма налоговой отчетности по НДС в 2025 г.</vt:lpstr>
      <vt:lpstr>Порядок и сроки представления налоговой декларации по НДС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НАЛОГОВЫХ РЕЖИМОВ</dc:title>
  <dc:creator>Коваленко Снежанна Юрьевна</dc:creator>
  <cp:lastModifiedBy>Кирик Инна Владимировна</cp:lastModifiedBy>
  <cp:revision>180</cp:revision>
  <cp:lastPrinted>2024-11-12T04:50:49Z</cp:lastPrinted>
  <dcterms:created xsi:type="dcterms:W3CDTF">2020-11-02T00:40:40Z</dcterms:created>
  <dcterms:modified xsi:type="dcterms:W3CDTF">2024-11-13T08:16:55Z</dcterms:modified>
</cp:coreProperties>
</file>